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aveat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Caveat SemiBo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C117A0-E8D9-4121-A2F3-28BF19D052C1}">
  <a:tblStyle styleId="{4AC117A0-E8D9-4121-A2F3-28BF19D052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2" Type="http://schemas.openxmlformats.org/officeDocument/2006/relationships/font" Target="fonts/CaveatSemiBold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aveat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veat-bold.fntdata"/><Relationship Id="rId10" Type="http://schemas.openxmlformats.org/officeDocument/2006/relationships/slide" Target="slides/slide4.xml"/><Relationship Id="rId32" Type="http://schemas.openxmlformats.org/officeDocument/2006/relationships/font" Target="fonts/Caveat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ttedsquirrel.com/shadow-dom-javascript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2e1b977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2e1b977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c0fb3c97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c0fb3c97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7bf2bb2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7bf2bb2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c0fb3c97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c0fb3c97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c0fb3c97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c0fb3c97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What Is the Shadow DOM and Why Does It Matter in JavaScript? (dottedsquirrel.com)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9515598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9515598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2e1b977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2e1b977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7bf2bb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7bf2bb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7bf2bb2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7bf2bb2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67f1ba7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67f1ba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2e1b977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2e1b977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c0fb3c9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c0fb3c9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b3a2dfd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b3a2dfd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b3a2dfd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b3a2dfd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2e1b977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2e1b977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84fc26d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84fc26d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84fc26d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84fc26d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2e1b977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2e1b977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c0fb3c9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c0fb3c9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73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c0fb3c97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c0fb3c97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73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5dce232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5dce23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2e1b977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2e1b977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6df1864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6df1864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756ede5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756ede5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schools.com/cssref/sel_class.asp" TargetMode="External"/><Relationship Id="rId4" Type="http://schemas.openxmlformats.org/officeDocument/2006/relationships/hyperlink" Target="https://www.w3schools.com/cssref/sel_class.asp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rogramsbuzz.com/article/playwright-nth-element-selector#section2" TargetMode="External"/><Relationship Id="rId4" Type="http://schemas.openxmlformats.org/officeDocument/2006/relationships/hyperlink" Target="https://www.programsbuzz.com/article/playwright-nth-element-selector#section3" TargetMode="External"/><Relationship Id="rId5" Type="http://schemas.openxmlformats.org/officeDocument/2006/relationships/hyperlink" Target="https://www.programsbuzz.com/article/playwright-nth-element-selector#section4" TargetMode="External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aywright.dev/docs/intro" TargetMode="External"/><Relationship Id="rId4" Type="http://schemas.openxmlformats.org/officeDocument/2006/relationships/hyperlink" Target="https://playwright.dev/docs/intro" TargetMode="External"/><Relationship Id="rId5" Type="http://schemas.openxmlformats.org/officeDocument/2006/relationships/hyperlink" Target="https://github.com/microsoft/playwright" TargetMode="External"/><Relationship Id="rId6" Type="http://schemas.openxmlformats.org/officeDocument/2006/relationships/hyperlink" Target="https://github.com/microsoft/playwright/blob/main/docs/src/selectors.md#best-practic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log.checklyhq.com/puppeteer-vs-selenium-vs-playwright-speed-comparison/#why-compare-these-automation-tools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laywright.dev/docs/test-parallel" TargetMode="External"/><Relationship Id="rId4" Type="http://schemas.openxmlformats.org/officeDocument/2006/relationships/hyperlink" Target="https://marketplace.visualstudio.com/items?itemName=ms-playwright.playwright" TargetMode="External"/><Relationship Id="rId5" Type="http://schemas.openxmlformats.org/officeDocument/2006/relationships/hyperlink" Target="https://playwright.dev/docs/emulation" TargetMode="External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64951" y="1100263"/>
            <a:ext cx="7352400" cy="18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Playwright Selectors</a:t>
            </a:r>
            <a:endParaRPr b="1" sz="71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75" y="1353413"/>
            <a:ext cx="1744575" cy="1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36750" y="0"/>
            <a:ext cx="8572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5.2 - CSS</a:t>
            </a:r>
            <a:endParaRPr sz="4200"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72575" y="4007125"/>
            <a:ext cx="3889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Default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Select by element tag type</a:t>
            </a:r>
            <a:endParaRPr sz="1200">
              <a:solidFill>
                <a:srgbClr val="E3E3E3"/>
              </a:solidFill>
              <a:highlight>
                <a:srgbClr val="1B1B1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EX- </a:t>
            </a:r>
            <a:r>
              <a:rPr lang="en"/>
              <a:t>CSS Syntax: </a:t>
            </a:r>
            <a:r>
              <a:rPr lang="en" sz="1150" u="sng">
                <a:solidFill>
                  <a:srgbClr val="FF0000"/>
                </a:solidFill>
                <a:highlight>
                  <a:srgbClr val="E7E9EB"/>
                </a:highlight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r>
              <a:rPr i="1" lang="en" sz="1150" u="sng">
                <a:solidFill>
                  <a:srgbClr val="FF0000"/>
                </a:solidFill>
                <a:highlight>
                  <a:srgbClr val="E7E9EB"/>
                </a:highlight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75" y="1010174"/>
            <a:ext cx="4356282" cy="2996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773225" y="744275"/>
            <a:ext cx="4523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Advanced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Playwright add custom pseudo-classes like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:visible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:text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6">
            <a:alphaModFix/>
          </a:blip>
          <a:srcRect b="-5558" l="0" r="0" t="8546"/>
          <a:stretch/>
        </p:blipFill>
        <p:spPr>
          <a:xfrm>
            <a:off x="4835525" y="1834550"/>
            <a:ext cx="3991450" cy="33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-6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5.3 - xpath</a:t>
            </a:r>
            <a:endParaRPr sz="42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25" y="2078575"/>
            <a:ext cx="5560675" cy="25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5293"/>
            <a:ext cx="5560676" cy="32860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3"/>
          <p:cNvSpPr txBox="1"/>
          <p:nvPr/>
        </p:nvSpPr>
        <p:spPr>
          <a:xfrm>
            <a:off x="5766050" y="959300"/>
            <a:ext cx="42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Syntax:  </a:t>
            </a:r>
            <a:r>
              <a:rPr lang="en">
                <a:solidFill>
                  <a:srgbClr val="FF0000"/>
                </a:solidFill>
              </a:rPr>
              <a:t>xpath=//html/body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5766050" y="1318675"/>
            <a:ext cx="3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xpath does not pierce shadow roots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219850" y="-10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5.4 -</a:t>
            </a:r>
            <a:r>
              <a:rPr b="1" lang="en" sz="34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 Selecting elements matching one of the conditions</a:t>
            </a:r>
            <a:endParaRPr sz="212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975" y="1642300"/>
            <a:ext cx="5602602" cy="35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219850" y="578900"/>
            <a:ext cx="9082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Char char="❖"/>
            </a:pPr>
            <a:r>
              <a:rPr lang="en" sz="1500">
                <a:solidFill>
                  <a:schemeClr val="dk1"/>
                </a:solidFill>
              </a:rPr>
              <a:t>CSS selector list</a:t>
            </a:r>
            <a:endParaRPr sz="800">
              <a:solidFill>
                <a:schemeClr val="dk1"/>
              </a:solidFill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lang="en" sz="1100">
                <a:solidFill>
                  <a:schemeClr val="dk2"/>
                </a:solidFill>
              </a:rPr>
              <a:t>Comma-separated list of CSS selectors will match all elements that can be selected by one of the selectors in that list.</a:t>
            </a:r>
            <a:endParaRPr sz="11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❖"/>
            </a:pPr>
            <a:r>
              <a:rPr lang="en" sz="1500">
                <a:solidFill>
                  <a:schemeClr val="dk1"/>
                </a:solidFill>
              </a:rPr>
              <a:t>XPath union</a:t>
            </a:r>
            <a:endParaRPr sz="8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>
                <a:solidFill>
                  <a:schemeClr val="dk2"/>
                </a:solidFill>
              </a:rPr>
              <a:t>| used to specify multiple selectors in XPath. It will match all elements that can be selected by one of the selectors in that list.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3E3E3"/>
              </a:solidFill>
              <a:highlight>
                <a:srgbClr val="1B1B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927950"/>
            <a:ext cx="6954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What is DOM (</a:t>
            </a: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Document Object Model)?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Roboto"/>
              <a:buChar char="➢"/>
            </a:pP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Determines what content should be on a page 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Roboto"/>
              <a:buChar char="➢"/>
            </a:pP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each element of the content relates to the other elements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15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5.5 - DOM </a:t>
            </a:r>
            <a:endParaRPr sz="2420"/>
          </a:p>
        </p:txBody>
      </p:sp>
      <p:graphicFrame>
        <p:nvGraphicFramePr>
          <p:cNvPr id="154" name="Google Shape;154;p25"/>
          <p:cNvGraphicFramePr/>
          <p:nvPr/>
        </p:nvGraphicFramePr>
        <p:xfrm>
          <a:off x="227950" y="2070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{4AC117A0-E8D9-4121-A2F3-28BF19D052C1}</a:tableStyleId>
              </a:tblPr>
              <a:tblGrid>
                <a:gridCol w="847325"/>
                <a:gridCol w="3615825"/>
              </a:tblGrid>
              <a:tr h="116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3C48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. Way to structure information (articles, books,...) </a:t>
                      </a:r>
                      <a:endParaRPr sz="1650">
                        <a:solidFill>
                          <a:srgbClr val="3C48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3C48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. Web page = document</a:t>
                      </a:r>
                      <a:endParaRPr sz="1650">
                        <a:solidFill>
                          <a:srgbClr val="3C48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93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 The “stuff” in a document (include </a:t>
                      </a:r>
                      <a:r>
                        <a:rPr b="1" lang="en" sz="1650">
                          <a:solidFill>
                            <a:srgbClr val="090A0B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Content, Structural elements,Attributes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r>
                        <a:rPr lang="en" sz="1650">
                          <a:solidFill>
                            <a:srgbClr val="3C48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Representation of something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 </a:t>
                      </a:r>
                      <a:r>
                        <a:rPr lang="en" sz="1650">
                          <a:solidFill>
                            <a:srgbClr val="3C48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Helps us understand how something is put together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3521" t="0"/>
          <a:stretch/>
        </p:blipFill>
        <p:spPr>
          <a:xfrm>
            <a:off x="4221250" y="2571750"/>
            <a:ext cx="5297176" cy="1817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270875" y="763663"/>
            <a:ext cx="88323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❖"/>
            </a:pPr>
            <a:r>
              <a:rPr lang="en" sz="8000">
                <a:solidFill>
                  <a:schemeClr val="dk1"/>
                </a:solidFill>
              </a:rPr>
              <a:t>What is shadow DOM </a:t>
            </a:r>
            <a:r>
              <a:rPr lang="en" sz="8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  <a:endParaRPr sz="8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9365" lvl="1" marL="914400" rtl="0" algn="l"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ct val="100000"/>
              <a:buFont typeface="Roboto"/>
              <a:buChar char="➢"/>
            </a:pPr>
            <a:r>
              <a:rPr lang="en" sz="4457">
                <a:solidFill>
                  <a:srgbClr val="3C48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API that provides a way to attach a hidden DOM to a DOM element</a:t>
            </a:r>
            <a:endParaRPr sz="4457">
              <a:solidFill>
                <a:srgbClr val="3C48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9365" lvl="1" marL="914400" rtl="0" algn="l"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ct val="89153"/>
              <a:buFont typeface="Roboto"/>
              <a:buChar char="➢"/>
            </a:pPr>
            <a:r>
              <a:rPr lang="en" sz="5000"/>
              <a:t>Isolated DOM</a:t>
            </a:r>
            <a:endParaRPr sz="5000"/>
          </a:p>
          <a:p>
            <a:pPr indent="-294603" lvl="1" marL="914400" rtl="0" algn="l">
              <a:spcBef>
                <a:spcPts val="0"/>
              </a:spcBef>
              <a:spcAft>
                <a:spcPts val="0"/>
              </a:spcAft>
              <a:buClr>
                <a:srgbClr val="686868"/>
              </a:buClr>
              <a:buSzPct val="83153"/>
              <a:buChar char="➢"/>
            </a:pPr>
            <a:r>
              <a:rPr lang="en" sz="5000"/>
              <a:t>A “lite” version of the DOM</a:t>
            </a:r>
            <a:endParaRPr sz="5000"/>
          </a:p>
          <a:p>
            <a:pPr indent="-294603" lvl="1" marL="914400" rtl="0" algn="l">
              <a:spcBef>
                <a:spcPts val="0"/>
              </a:spcBef>
              <a:spcAft>
                <a:spcPts val="0"/>
              </a:spcAft>
              <a:buClr>
                <a:srgbClr val="686868"/>
              </a:buClr>
              <a:buSzPct val="83153"/>
              <a:buChar char="➢"/>
            </a:pPr>
            <a:r>
              <a:rPr lang="en" sz="5000"/>
              <a:t>Need third-party scripts to display things without it messing with your pre-existing elements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5.5 - shadow DOM (cont.)</a:t>
            </a:r>
            <a:endParaRPr sz="42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00" y="2060500"/>
            <a:ext cx="4130169" cy="28636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13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5.5 - shadow DOM (cont.)</a:t>
            </a:r>
            <a:endParaRPr sz="242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00" y="1469275"/>
            <a:ext cx="6605448" cy="33555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7"/>
          <p:cNvSpPr txBox="1"/>
          <p:nvPr/>
        </p:nvSpPr>
        <p:spPr>
          <a:xfrm>
            <a:off x="367350" y="868975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➔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Cannot use normal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Locators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to catch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shadow DOM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element except playwright 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➔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We are directly accessing our element using </a:t>
            </a: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page.locator(‘#input’)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when using shadow DOM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5.6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- Relative Selector</a:t>
            </a:r>
            <a:r>
              <a:rPr b="1" lang="en" sz="21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813" y="1368175"/>
            <a:ext cx="6284824" cy="3736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8"/>
          <p:cNvSpPr txBox="1"/>
          <p:nvPr/>
        </p:nvSpPr>
        <p:spPr>
          <a:xfrm>
            <a:off x="250450" y="721663"/>
            <a:ext cx="875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is hard to come up with a good selector to the target element when it lacks distinctive features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Useful when the page has multiple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elements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that are hard to distinguish between each other.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-15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5.7 - Selecting visible elements</a:t>
            </a:r>
            <a:endParaRPr sz="232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76" y="1793175"/>
            <a:ext cx="5582327" cy="32636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9"/>
          <p:cNvSpPr txBox="1"/>
          <p:nvPr/>
        </p:nvSpPr>
        <p:spPr>
          <a:xfrm>
            <a:off x="591963" y="485700"/>
            <a:ext cx="5878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:visible pseudo-class in CSS selectors </a:t>
            </a:r>
            <a:endParaRPr sz="1200">
              <a:solidFill>
                <a:schemeClr val="dk1"/>
              </a:solidFill>
              <a:highlight>
                <a:srgbClr val="1B1B1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Char char="●"/>
            </a:pPr>
            <a:r>
              <a:rPr b="1" lang="en" sz="11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 page.locator('button:visible').nth(5).click()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51150" y="1072350"/>
            <a:ext cx="75723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visible= selector engine</a:t>
            </a:r>
            <a:endParaRPr sz="18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b="1" lang="en" sz="11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 page.locator('button &gt;&gt; visible=true').nth(1).click();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5.8 - Nth Element</a:t>
            </a:r>
            <a:endParaRPr sz="2320"/>
          </a:p>
        </p:txBody>
      </p:sp>
      <p:sp>
        <p:nvSpPr>
          <p:cNvPr id="195" name="Google Shape;195;p30"/>
          <p:cNvSpPr txBox="1"/>
          <p:nvPr/>
        </p:nvSpPr>
        <p:spPr>
          <a:xfrm>
            <a:off x="352525" y="720475"/>
            <a:ext cx="91440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Nth Selector with CSS</a:t>
            </a: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chemeClr val="dk1"/>
              </a:solidFill>
              <a:highlight>
                <a:srgbClr val="FAFAFA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◆"/>
            </a:pPr>
            <a:r>
              <a:rPr b="1" lang="en" sz="10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 page.locator('#search-block-form&gt;div&gt;input &gt;&gt; nth=2').fill('Search');</a:t>
            </a:r>
            <a:endParaRPr b="1" sz="1050">
              <a:solidFill>
                <a:srgbClr val="FF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Nth Selector with XPath</a:t>
            </a: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chemeClr val="dk1"/>
              </a:solidFill>
              <a:highlight>
                <a:srgbClr val="FAFAFA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◆"/>
            </a:pPr>
            <a:r>
              <a:rPr b="1" lang="en" sz="10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</a:t>
            </a:r>
            <a:r>
              <a:rPr b="1" lang="en" sz="10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 page.locator</a:t>
            </a:r>
            <a:r>
              <a:rPr b="1" lang="en" sz="10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('xpath=//form[@id="search-block-form"]/div/input[@value="Go"] &gt;&gt; nth=1').click();</a:t>
            </a:r>
            <a:endParaRPr b="1" sz="1050">
              <a:solidFill>
                <a:srgbClr val="FF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➔"/>
            </a:pP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Nth Method</a:t>
            </a:r>
            <a:r>
              <a:rPr lang="en" sz="1600">
                <a:solidFill>
                  <a:schemeClr val="dk1"/>
                </a:solidFill>
                <a:highlight>
                  <a:srgbClr val="FAFAFA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sz="1600">
              <a:solidFill>
                <a:schemeClr val="dk1"/>
              </a:solidFill>
              <a:highlight>
                <a:srgbClr val="FAFAFA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◆"/>
            </a:pPr>
            <a:r>
              <a:rPr b="1" lang="en" sz="10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 page.locator('#edit-keys').nth(1).fill('test')</a:t>
            </a:r>
            <a:endParaRPr b="1" sz="1600">
              <a:solidFill>
                <a:srgbClr val="FF0000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600" y="2313475"/>
            <a:ext cx="5432351" cy="28300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5.9 - R</a:t>
            </a:r>
            <a:r>
              <a:rPr b="1" lang="en" sz="37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eact</a:t>
            </a:r>
            <a:endParaRPr sz="2420"/>
          </a:p>
        </p:txBody>
      </p:sp>
      <p:sp>
        <p:nvSpPr>
          <p:cNvPr id="203" name="Google Shape;203;p31"/>
          <p:cNvSpPr txBox="1"/>
          <p:nvPr/>
        </p:nvSpPr>
        <p:spPr>
          <a:xfrm>
            <a:off x="311700" y="861638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Preparation: install React Developer Tools on browsers 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59375"/>
            <a:ext cx="4632648" cy="7985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3" y="2322700"/>
            <a:ext cx="4632671" cy="23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225" y="1459375"/>
            <a:ext cx="3521424" cy="3531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62725" y="190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56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Agenda</a:t>
            </a:r>
            <a:r>
              <a:rPr b="1" lang="en" sz="5600">
                <a:solidFill>
                  <a:srgbClr val="45BA4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400"/>
          </a:p>
        </p:txBody>
      </p:sp>
      <p:sp>
        <p:nvSpPr>
          <p:cNvPr id="61" name="Google Shape;61;p14"/>
          <p:cNvSpPr txBox="1"/>
          <p:nvPr/>
        </p:nvSpPr>
        <p:spPr>
          <a:xfrm>
            <a:off x="1066825" y="1107375"/>
            <a:ext cx="66027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1: What is Microsoft Playwright? 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2: </a:t>
            </a: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Why Playwright?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3</a:t>
            </a: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: Playwright Architecture </a:t>
            </a:r>
            <a:endParaRPr sz="2100">
              <a:solidFill>
                <a:srgbClr val="FF0000"/>
              </a:solidFill>
              <a:highlight>
                <a:schemeClr val="lt1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4: Inspector Playwright &amp; codegen 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5: Playwright Selectors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  <a:highlight>
                  <a:schemeClr val="lt1"/>
                </a:highlight>
                <a:latin typeface="Caveat SemiBold"/>
                <a:ea typeface="Caveat SemiBold"/>
                <a:cs typeface="Caveat SemiBold"/>
                <a:sym typeface="Caveat SemiBold"/>
              </a:rPr>
              <a:t>6: Reference documentation</a:t>
            </a:r>
            <a:endParaRPr sz="23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-14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5.10 - Chaining </a:t>
            </a:r>
            <a:endParaRPr b="1" sz="420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25" y="1386950"/>
            <a:ext cx="6440276" cy="36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6460000" y="1694100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6460000" y="1530850"/>
            <a:ext cx="273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&gt;&gt; token to combine selectors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attribute/ element in DOM &gt; need combine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255200" y="651313"/>
            <a:ext cx="78090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Roboto"/>
              <a:buChar char="❖"/>
            </a:pPr>
            <a:r>
              <a:rPr lang="en" sz="16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Syntax - </a:t>
            </a:r>
            <a:r>
              <a:rPr lang="en" sz="16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selector1 &gt;&gt; selector2 &gt;&gt; selectors3</a:t>
            </a:r>
            <a:endParaRPr sz="165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Selector can Css, Xpath, Text,...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5.11 - Best practices and to avoid choose </a:t>
            </a: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selector </a:t>
            </a:r>
            <a:endParaRPr b="1" sz="420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-40825" y="959300"/>
            <a:ext cx="51435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Prioritize user-facing attributes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Like text content, input placeholder, accessibility roles and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These are not impacted by DOM structure changes</a:t>
            </a:r>
            <a:endParaRPr/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15031" t="0"/>
          <a:stretch/>
        </p:blipFill>
        <p:spPr>
          <a:xfrm>
            <a:off x="244225" y="2140325"/>
            <a:ext cx="4276751" cy="23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5032400" y="918475"/>
            <a:ext cx="4213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44815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7683"/>
              <a:buChar char="➔"/>
            </a:pPr>
            <a:r>
              <a:rPr b="1" lang="en" sz="2827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Avoid selectors tied to implementation</a:t>
            </a:r>
            <a:endParaRPr sz="3327"/>
          </a:p>
          <a:p>
            <a:pPr indent="-3102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 sz="2337"/>
              <a:t>These selectors can break when the DOM structure changes. </a:t>
            </a:r>
            <a:endParaRPr sz="2337"/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9885"/>
              <a:buChar char="●"/>
            </a:pPr>
            <a:r>
              <a:rPr lang="en" sz="2337"/>
              <a:t>Ex: locator.nth(index), locator.first(), and locator.last(</a:t>
            </a:r>
            <a:r>
              <a:rPr lang="en"/>
              <a:t>)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37748"/>
            <a:ext cx="4453601" cy="51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52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641"/>
              <a:buFont typeface="Arial"/>
              <a:buNone/>
            </a:pPr>
            <a:r>
              <a:rPr b="1" lang="en" sz="371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Playwright selector - mobile</a:t>
            </a:r>
            <a:endParaRPr b="1" sz="3716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49" y="691150"/>
            <a:ext cx="7424493" cy="42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281725"/>
            <a:ext cx="86181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943"/>
              <a:buFont typeface="Arial"/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2: W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eaknesses of Playwright (cont.)</a:t>
            </a:r>
            <a:endParaRPr b="1" sz="21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1198542" y="1913927"/>
            <a:ext cx="6415800" cy="831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support Legacy Microsoft Edge or IE11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Playwright API is not yet available in Java or Ruby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Playwright is new &gt; community limited support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98020">
            <a:off x="6899375" y="2861824"/>
            <a:ext cx="1573075" cy="15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156"/>
              <a:buFont typeface="Arial"/>
              <a:buNone/>
            </a:pPr>
            <a:r>
              <a:rPr b="1" lang="en" sz="390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8</a:t>
            </a:r>
            <a:r>
              <a:rPr b="1" lang="en" sz="3906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: Reference documentation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1040950" y="1602250"/>
            <a:ext cx="72153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I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nstallation | Playwright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GitHub - microsoft/playwright: Playwright is a framework for Web Testing and Automation. It allows testing Chromium, Firefox and WebKit with a single API.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playwright/selectors.md at main · microsoft/playwright · GitHub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875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1: 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What is Microsoft Playwright?</a:t>
            </a:r>
            <a:endParaRPr b="1" sz="136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52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56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Char char="●"/>
            </a:pPr>
            <a:r>
              <a:rPr lang="en" sz="2400">
                <a:solidFill>
                  <a:srgbClr val="333333"/>
                </a:solidFill>
                <a:highlight>
                  <a:schemeClr val="lt1"/>
                </a:highlight>
              </a:rPr>
              <a:t>Newer, open-source, cross-browser automation library for end-to-end testing.</a:t>
            </a:r>
            <a:endParaRPr sz="2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400">
                <a:solidFill>
                  <a:srgbClr val="333333"/>
                </a:solidFill>
                <a:highlight>
                  <a:schemeClr val="lt1"/>
                </a:highlight>
              </a:rPr>
              <a:t>Is a Node.js library to automate Chromium, Firefox, Webkit with a single API</a:t>
            </a:r>
            <a:endParaRPr sz="2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en" sz="2400">
                <a:solidFill>
                  <a:srgbClr val="333333"/>
                </a:solidFill>
                <a:highlight>
                  <a:schemeClr val="lt1"/>
                </a:highlight>
              </a:rPr>
              <a:t>Is headless by default </a:t>
            </a:r>
            <a:endParaRPr sz="2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en" sz="2400">
                <a:solidFill>
                  <a:srgbClr val="333333"/>
                </a:solidFill>
                <a:highlight>
                  <a:schemeClr val="lt1"/>
                </a:highlight>
              </a:rPr>
              <a:t>Support programming languages (javascript, C#, Java, Python)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88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2:</a:t>
            </a: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 Pros of Playwright</a:t>
            </a:r>
            <a:endParaRPr b="1" sz="420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825875"/>
            <a:ext cx="48681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1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: Use websocket protocol &gt; tests just need start  as a logged-in user only one time&gt; save time, faster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2: Built and maintained by Microsoft &gt; be reliable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3: Fastest test execution time	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Refer doc: </a:t>
            </a:r>
            <a:r>
              <a:rPr lang="en" sz="4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Puppeteer vs Selenium vs Playwright, a speed comparison | Checkly blog (checklyhq.com)</a:t>
            </a:r>
            <a:endParaRPr sz="118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4: Auto-wait (as image attached)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5: Support multi- selectors (ex: shadow DOM, chaining,...)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6: Smart assertions &gt; retry until an element is found, data tracing.(as image)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25" y="1012250"/>
            <a:ext cx="3838601" cy="23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88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en" sz="465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2: Pros of Playwright (cont.)</a:t>
            </a:r>
            <a:endParaRPr b="1" sz="465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83650" y="1227300"/>
            <a:ext cx="44598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7: 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Parallel test execution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 &gt; save time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8: Test Runner &gt; easy to use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9: </a:t>
            </a:r>
            <a:r>
              <a:rPr lang="en" sz="4273">
                <a:solidFill>
                  <a:srgbClr val="1279BE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VS Code extension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 has features to run tests with a single click, debug step by step, explore selectors,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 and record new tests (codegen) &gt; easy to use 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10: </a:t>
            </a:r>
            <a:r>
              <a:rPr lang="en" sz="4273">
                <a:solidFill>
                  <a:srgbClr val="1279BE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Emulation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 for mobile devices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73"/>
              <a:t>11: </a:t>
            </a:r>
            <a:r>
              <a:rPr lang="en" sz="4273">
                <a:solidFill>
                  <a:srgbClr val="303030"/>
                </a:solidFill>
                <a:highlight>
                  <a:srgbClr val="FFFFFF"/>
                </a:highlight>
              </a:rPr>
              <a:t>Supports testing scenarios for Cross browser, multi-language &amp; open-source</a:t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73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625" y="1227300"/>
            <a:ext cx="4599600" cy="32732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62725" y="190950"/>
            <a:ext cx="8352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3:</a:t>
            </a: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 Playwright Architecture</a:t>
            </a:r>
            <a:endParaRPr b="1" sz="2000"/>
          </a:p>
        </p:txBody>
      </p:sp>
      <p:sp>
        <p:nvSpPr>
          <p:cNvPr id="90" name="Google Shape;90;p18"/>
          <p:cNvSpPr txBox="1"/>
          <p:nvPr/>
        </p:nvSpPr>
        <p:spPr>
          <a:xfrm>
            <a:off x="887875" y="16124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25" y="1402375"/>
            <a:ext cx="4256782" cy="2826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150" y="1402375"/>
            <a:ext cx="4520046" cy="2826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19850" y="76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943"/>
              <a:buFont typeface="Arial"/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4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: Inspector Playwright &amp; codegen</a:t>
            </a:r>
            <a:endParaRPr b="1" sz="424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19850" y="1069825"/>
            <a:ext cx="35004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</a:rPr>
              <a:t>Playwright Inspector</a:t>
            </a:r>
            <a:endParaRPr sz="20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800"/>
              </a:spcBef>
              <a:spcAft>
                <a:spcPts val="0"/>
              </a:spcAft>
              <a:buClr>
                <a:srgbClr val="333333"/>
              </a:buClr>
              <a:buSzPts val="1200"/>
              <a:buChar char="❖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Using DevTools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➢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Easy to find locator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➢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Easy to debug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4123525"/>
            <a:ext cx="5260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440"/>
              <a:buNone/>
            </a:pP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</a:rPr>
              <a:t>Codegen</a:t>
            </a:r>
            <a:endParaRPr sz="15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3333"/>
              </a:buClr>
              <a:buSzPts val="1200"/>
              <a:buChar char="❖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Created new test with playwright code generation</a:t>
            </a:r>
            <a:endParaRPr sz="1200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36200"/>
            <a:ext cx="5772150" cy="2476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375" y="1069837"/>
            <a:ext cx="5500774" cy="31342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83825"/>
            <a:ext cx="43725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1: </a:t>
            </a:r>
            <a:r>
              <a:rPr lang="en"/>
              <a:t>Text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2: </a:t>
            </a:r>
            <a:r>
              <a:rPr lang="en"/>
              <a:t>CSS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3: Xpath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4: Selecting elements matching one of the conditions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5: Selecting elements in Shadow DOM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89225" y="210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943"/>
              <a:buFont typeface="Arial"/>
              <a:buNone/>
            </a:pP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</a:t>
            </a:r>
            <a:r>
              <a:rPr b="1" lang="en" sz="424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: Playwright Selectors</a:t>
            </a:r>
            <a:endParaRPr b="1" sz="4240">
              <a:solidFill>
                <a:srgbClr val="45BA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414050" y="1660525"/>
            <a:ext cx="5005500" cy="29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  selecting elements based on layout </a:t>
            </a:r>
            <a:endParaRPr>
              <a:solidFill>
                <a:srgbClr val="FF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7: Selecting visible elements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8: N-th element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9: React </a:t>
            </a:r>
            <a:endParaRPr b="1" sz="1700">
              <a:solidFill>
                <a:srgbClr val="E3E3E3"/>
              </a:solidFill>
              <a:highlight>
                <a:srgbClr val="1B1B1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10: Chaining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11:  Best practices and to avoid choose selectors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36750" y="-193900"/>
            <a:ext cx="86235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>
                <a:solidFill>
                  <a:srgbClr val="45BA4B"/>
                </a:solidFill>
                <a:latin typeface="Caveat"/>
                <a:ea typeface="Caveat"/>
                <a:cs typeface="Caveat"/>
                <a:sym typeface="Caveat"/>
              </a:rPr>
              <a:t>5.1 - Text</a:t>
            </a:r>
            <a:endParaRPr sz="4200"/>
          </a:p>
        </p:txBody>
      </p:sp>
      <p:sp>
        <p:nvSpPr>
          <p:cNvPr id="117" name="Google Shape;117;p21"/>
          <p:cNvSpPr txBox="1"/>
          <p:nvPr/>
        </p:nvSpPr>
        <p:spPr>
          <a:xfrm>
            <a:off x="621850" y="601975"/>
            <a:ext cx="7850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Text selector locates elements that contain passed text.</a:t>
            </a:r>
            <a:endParaRPr sz="1000">
              <a:solidFill>
                <a:schemeClr val="dk1"/>
              </a:solidFill>
              <a:highlight>
                <a:srgbClr val="1B1B1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Syntax: </a:t>
            </a:r>
            <a:r>
              <a:rPr b="1" lang="en" sz="13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 page.locator('text=Get started’').click()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page.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locator('a:has-text("Get started")'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click();</a:t>
            </a:r>
            <a:endParaRPr b="1" sz="1300">
              <a:solidFill>
                <a:srgbClr val="FF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or </a:t>
            </a:r>
            <a:r>
              <a:rPr b="1" i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page.locator('a:text("Get 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started</a:t>
            </a:r>
            <a:r>
              <a:rPr b="1" lang="en" sz="125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")').click();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75" y="1716475"/>
            <a:ext cx="5797326" cy="33738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